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10" roundtripDataSignature="AMtx7mjMsUgf8twL0A+mpXfO/ELDHeUji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0" Type="http://customschemas.google.com/relationships/presentationmetadata" Target="metadata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7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7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4" name="Google Shape;24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8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9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9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0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10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0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13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2" name="Google Shape;62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4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8" name="Google Shape;68;p14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9" name="Google Shape;69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5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6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5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>
            <p:ph type="title"/>
          </p:nvPr>
        </p:nvSpPr>
        <p:spPr>
          <a:xfrm>
            <a:off x="457200" y="274638"/>
            <a:ext cx="8229600" cy="850106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20"/>
              <a:buFont typeface="Calibri"/>
              <a:buNone/>
            </a:pPr>
            <a:br>
              <a:rPr lang="en-GB" sz="2520"/>
            </a:br>
            <a:r>
              <a:rPr lang="en-GB" sz="2520"/>
              <a:t>Bridge Hall Primary School</a:t>
            </a:r>
            <a:br>
              <a:rPr lang="en-GB" sz="2520"/>
            </a:br>
            <a:r>
              <a:rPr lang="en-GB" sz="2520"/>
              <a:t>Whole School Provision Pyramid</a:t>
            </a:r>
            <a:br>
              <a:rPr lang="en-GB" sz="2520"/>
            </a:br>
            <a:endParaRPr sz="2520">
              <a:solidFill>
                <a:srgbClr val="FF0000"/>
              </a:solidFill>
            </a:endParaRPr>
          </a:p>
        </p:txBody>
      </p:sp>
      <p:grpSp>
        <p:nvGrpSpPr>
          <p:cNvPr id="89" name="Google Shape;89;p1"/>
          <p:cNvGrpSpPr/>
          <p:nvPr/>
        </p:nvGrpSpPr>
        <p:grpSpPr>
          <a:xfrm>
            <a:off x="457200" y="1600200"/>
            <a:ext cx="8229600" cy="4525998"/>
            <a:chOff x="0" y="0"/>
            <a:chExt cx="8229600" cy="4525998"/>
          </a:xfrm>
        </p:grpSpPr>
        <p:sp>
          <p:nvSpPr>
            <p:cNvPr id="90" name="Google Shape;90;p1"/>
            <p:cNvSpPr/>
            <p:nvPr/>
          </p:nvSpPr>
          <p:spPr>
            <a:xfrm>
              <a:off x="2808663" y="0"/>
              <a:ext cx="2612272" cy="1436649"/>
            </a:xfrm>
            <a:prstGeom prst="trapezoid">
              <a:avLst>
                <a:gd fmla="val 90915" name="adj"/>
              </a:avLst>
            </a:prstGeom>
            <a:solidFill>
              <a:srgbClr val="D99593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" name="Google Shape;91;p1"/>
            <p:cNvSpPr txBox="1"/>
            <p:nvPr/>
          </p:nvSpPr>
          <p:spPr>
            <a:xfrm>
              <a:off x="2808663" y="0"/>
              <a:ext cx="2612272" cy="143664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350" lIns="6350" spcFirstLastPara="1" rIns="6350" wrap="square" tIns="63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5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EHCP Referral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HYMS Referral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Jigsaw Referral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Educational Psychology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5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5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5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1"/>
            <p:cNvSpPr/>
            <p:nvPr/>
          </p:nvSpPr>
          <p:spPr>
            <a:xfrm>
              <a:off x="1502527" y="1436649"/>
              <a:ext cx="5224500" cy="1436700"/>
            </a:xfrm>
            <a:prstGeom prst="trapezoid">
              <a:avLst>
                <a:gd fmla="val 90915" name="adj"/>
              </a:avLst>
            </a:prstGeom>
            <a:solidFill>
              <a:srgbClr val="FABF8E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" name="Google Shape;93;p1"/>
            <p:cNvSpPr txBox="1"/>
            <p:nvPr/>
          </p:nvSpPr>
          <p:spPr>
            <a:xfrm>
              <a:off x="2416822" y="1436649"/>
              <a:ext cx="3396000" cy="1436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350" lIns="6350" spcFirstLastPara="1" rIns="6350" wrap="square" tIns="635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School Nurse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Weekly sessions with Pastoral Manager – emotional wellbeing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Break/lunch club 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Lego Therapy 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Adjusted school day 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Drawing &amp; Talking  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Mosaic 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Family Support worker 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Learning Support timetable 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Time out Pass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Meet and greet – morning/afternoon check-ins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EHA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SALT Referral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BSS Referral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Inclusion referral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Tailored group resources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Small Group work/sessions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5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" name="Google Shape;94;p1"/>
            <p:cNvSpPr/>
            <p:nvPr/>
          </p:nvSpPr>
          <p:spPr>
            <a:xfrm>
              <a:off x="0" y="2873298"/>
              <a:ext cx="8229600" cy="1652664"/>
            </a:xfrm>
            <a:prstGeom prst="trapezoid">
              <a:avLst>
                <a:gd fmla="val 90915" name="adj"/>
              </a:avLst>
            </a:prstGeom>
            <a:solidFill>
              <a:srgbClr val="92D050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" name="Google Shape;95;p1"/>
            <p:cNvSpPr txBox="1"/>
            <p:nvPr/>
          </p:nvSpPr>
          <p:spPr>
            <a:xfrm>
              <a:off x="1440179" y="2873298"/>
              <a:ext cx="5349300" cy="165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350" lIns="6350" spcFirstLastPara="1" rIns="6350" wrap="square" tIns="63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Concrete resources/multisensory approach. Additional time. Repeated learning. Opportunities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given to record in different ways e.g. video, photographs, role play, word processing, voice recording, scribe,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mind maps, diagrams, writing frames. Formative assessment used to adjust content. Dyslexia friendly teaching –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PowerPoints on non white, range of clear fonts, un-overloaded resources, Size 12/ 14 font/reading rulers, text on non white,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appealing visual worksheets/resources. Verbal praise. Feedback recognises progress and effort, not just achievement.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Demos(Modelling/WAGOLL(ing). Differentiated objectives. Independent activities. 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Pre-teach key vocabulary. Collaborative learning, paired writing, talk partners, random pairing activities, small group.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Duration of activities is appropriate. Calm learning environment. YPs name and eye contact used. Clear/simple instructions,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repeated, simplified, gestures, pictures, objects of reference. Processing time given &amp; key words emphasised. Language provides simple commentary,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gestures, signs and images support understanding. Language is at appropriate developmental level. Pupil communication valued and responded to.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Adults say what they mean (avoid sarcasm, abstract vocabulary etc). Structured, consistent routines. Positive relationships evident. Restorative Approaches for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behaviour/tactical ignoring/non-verbal signals/catching the young person being good/praising. Adults say the behaviour they want.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Opportunities to meet sensory need (Fiddle toys etc). Agreed time out system. Adults recognise how tiring some conditions can be when facing the whole school day.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Awareness of one page profile info – knowing the child. Communication with parents/carers. Access to i-pads/whiteboards. Coloured pens, post-its, mind map frames,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concrete objects and visual images for those with short term and working memory difficulties. Differentiated texts. Key vocabulary displayed. Word mats, number lines.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b="0" i="0" lang="en-GB" sz="5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 </a:t>
              </a:r>
              <a:endParaRPr b="0" i="0" sz="5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6" name="Google Shape;96;p1"/>
          <p:cNvSpPr txBox="1"/>
          <p:nvPr/>
        </p:nvSpPr>
        <p:spPr>
          <a:xfrm>
            <a:off x="7596336" y="4581128"/>
            <a:ext cx="1080120" cy="36933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Universal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6392813" y="3212976"/>
            <a:ext cx="1008112" cy="369332"/>
          </a:xfrm>
          <a:prstGeom prst="rect">
            <a:avLst/>
          </a:prstGeom>
          <a:solidFill>
            <a:srgbClr val="FABF8E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Targeted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5220072" y="1916832"/>
            <a:ext cx="1152128" cy="369332"/>
          </a:xfrm>
          <a:prstGeom prst="rect">
            <a:avLst/>
          </a:prstGeom>
          <a:solidFill>
            <a:srgbClr val="D99593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Individual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00925" y="297320"/>
            <a:ext cx="1255885" cy="804742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"/>
          <p:cNvSpPr txBox="1"/>
          <p:nvPr/>
        </p:nvSpPr>
        <p:spPr>
          <a:xfrm>
            <a:off x="457200" y="1268760"/>
            <a:ext cx="19545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SEMH – Social, Emotional and Mental Health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457200" y="1886054"/>
            <a:ext cx="1656184" cy="18158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Possible Indicators: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Struggling to stay on task/seeking frequent adult support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Disruption/attention-seeking behaviours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Signs of frustration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Maintaining and making healthy relationships with peers</a:t>
            </a:r>
            <a:endParaRPr/>
          </a:p>
          <a:p>
            <a:pPr indent="-1206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 full list of indicators, please refer to the Stockport Entitlement Booklets you have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"/>
          <p:cNvSpPr txBox="1"/>
          <p:nvPr/>
        </p:nvSpPr>
        <p:spPr>
          <a:xfrm rot="-2919440">
            <a:off x="365122" y="5338416"/>
            <a:ext cx="907865" cy="25656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One Page Profile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"/>
          <p:cNvSpPr txBox="1"/>
          <p:nvPr/>
        </p:nvSpPr>
        <p:spPr>
          <a:xfrm rot="-2919440">
            <a:off x="1098222" y="4447841"/>
            <a:ext cx="907865" cy="25656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Assessment Provision Map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"/>
          <p:cNvSpPr txBox="1"/>
          <p:nvPr/>
        </p:nvSpPr>
        <p:spPr>
          <a:xfrm rot="-2971809">
            <a:off x="2055730" y="3510348"/>
            <a:ext cx="907791" cy="25683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SEN Support Plan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7825025" y="4950450"/>
            <a:ext cx="7893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Teacher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"/>
          <p:cNvSpPr txBox="1"/>
          <p:nvPr/>
        </p:nvSpPr>
        <p:spPr>
          <a:xfrm>
            <a:off x="5490775" y="2286175"/>
            <a:ext cx="17223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Teacher/SENCo/Other professionals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"/>
          <p:cNvSpPr txBox="1"/>
          <p:nvPr/>
        </p:nvSpPr>
        <p:spPr>
          <a:xfrm>
            <a:off x="6699025" y="3582300"/>
            <a:ext cx="8973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Tea</a:t>
            </a: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cher/SENCo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"/>
          <p:cNvSpPr txBox="1"/>
          <p:nvPr>
            <p:ph type="title"/>
          </p:nvPr>
        </p:nvSpPr>
        <p:spPr>
          <a:xfrm>
            <a:off x="457200" y="274638"/>
            <a:ext cx="8229600" cy="850106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20"/>
              <a:buFont typeface="Calibri"/>
              <a:buNone/>
            </a:pPr>
            <a:br>
              <a:rPr lang="en-GB" sz="2520"/>
            </a:br>
            <a:r>
              <a:rPr lang="en-GB" sz="2520"/>
              <a:t>Bridge Hall Primary School</a:t>
            </a:r>
            <a:br>
              <a:rPr lang="en-GB" sz="2520"/>
            </a:br>
            <a:r>
              <a:rPr lang="en-GB" sz="2520"/>
              <a:t>Whole School Provision Pyramid</a:t>
            </a:r>
            <a:br>
              <a:rPr lang="en-GB" sz="2520"/>
            </a:br>
            <a:endParaRPr sz="2520">
              <a:solidFill>
                <a:srgbClr val="FF0000"/>
              </a:solidFill>
            </a:endParaRPr>
          </a:p>
        </p:txBody>
      </p:sp>
      <p:grpSp>
        <p:nvGrpSpPr>
          <p:cNvPr id="113" name="Google Shape;113;p2"/>
          <p:cNvGrpSpPr/>
          <p:nvPr/>
        </p:nvGrpSpPr>
        <p:grpSpPr>
          <a:xfrm>
            <a:off x="457200" y="1600200"/>
            <a:ext cx="8229600" cy="4525962"/>
            <a:chOff x="0" y="0"/>
            <a:chExt cx="8229600" cy="4525962"/>
          </a:xfrm>
        </p:grpSpPr>
        <p:sp>
          <p:nvSpPr>
            <p:cNvPr id="114" name="Google Shape;114;p2"/>
            <p:cNvSpPr/>
            <p:nvPr/>
          </p:nvSpPr>
          <p:spPr>
            <a:xfrm>
              <a:off x="2841743" y="0"/>
              <a:ext cx="2546113" cy="1400264"/>
            </a:xfrm>
            <a:prstGeom prst="trapezoid">
              <a:avLst>
                <a:gd fmla="val 90915" name="adj"/>
              </a:avLst>
            </a:prstGeom>
            <a:solidFill>
              <a:srgbClr val="D99593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" name="Google Shape;115;p2"/>
            <p:cNvSpPr txBox="1"/>
            <p:nvPr/>
          </p:nvSpPr>
          <p:spPr>
            <a:xfrm>
              <a:off x="2841743" y="0"/>
              <a:ext cx="2546113" cy="140026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350" lIns="6350" spcFirstLastPara="1" rIns="6350" wrap="square" tIns="63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t/>
              </a:r>
              <a:endParaRPr sz="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EHCP Referral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Laptop/i-pad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1-1 LSA support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1-1 tutoring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Educational Psychologist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t/>
              </a:r>
              <a:endParaRPr sz="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t/>
              </a:r>
              <a:endParaRPr sz="5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2"/>
            <p:cNvSpPr/>
            <p:nvPr/>
          </p:nvSpPr>
          <p:spPr>
            <a:xfrm>
              <a:off x="1568686" y="1400264"/>
              <a:ext cx="5092227" cy="1400264"/>
            </a:xfrm>
            <a:prstGeom prst="trapezoid">
              <a:avLst>
                <a:gd fmla="val 90915" name="adj"/>
              </a:avLst>
            </a:prstGeom>
            <a:solidFill>
              <a:srgbClr val="FABF8E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2"/>
            <p:cNvSpPr txBox="1"/>
            <p:nvPr/>
          </p:nvSpPr>
          <p:spPr>
            <a:xfrm>
              <a:off x="2459826" y="1400264"/>
              <a:ext cx="3309947" cy="140026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350" lIns="6350" spcFirstLastPara="1" rIns="6350" wrap="square" tIns="635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Numeracy/literacy intervention 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Homework Club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LSS Referral 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Class LSA support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Leicester Inference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123 Maths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Reading Eggs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SALT Referral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" name="Google Shape;118;p2"/>
            <p:cNvSpPr/>
            <p:nvPr/>
          </p:nvSpPr>
          <p:spPr>
            <a:xfrm>
              <a:off x="0" y="2800529"/>
              <a:ext cx="8229600" cy="1725433"/>
            </a:xfrm>
            <a:prstGeom prst="trapezoid">
              <a:avLst>
                <a:gd fmla="val 90915" name="adj"/>
              </a:avLst>
            </a:prstGeom>
            <a:solidFill>
              <a:srgbClr val="92D050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" name="Google Shape;119;p2"/>
            <p:cNvSpPr txBox="1"/>
            <p:nvPr/>
          </p:nvSpPr>
          <p:spPr>
            <a:xfrm>
              <a:off x="1440179" y="2800529"/>
              <a:ext cx="5349240" cy="1725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350" lIns="6350" spcFirstLastPara="1" rIns="6350" wrap="square" tIns="63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Concrete resources/multisensory approach. Additional time. Repeated learning. Opportunities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given to record in different ways e.g. video, photographs, role play, word processing, voice recording, scribe,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mind maps, diagrams, writing frames. Formative assessment used to adjust content. Dyslexia friendly teaching –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PowerPoints on non white, range of clear fonts, un-overloaded resources, Size 12/ 14 font/reading rulers, text on non white,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appealing visual worksheets/resources. Verbal praise. Feedback recognises progress and effort, not just achievement.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Demos(Modelling/WAGOLL(ing). Differentiated objectives. Independent activities. 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Pre-teach key vocabulary. Collaborative learning, paired writing, talk partners, random pairing activities, small group.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Duration of activities is appropriate. Calm learning environment. YPs name and eye contact used. Clear/simple instructions,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repeated, simplified, gestures, pictures, objects of reference. Processing time given &amp; key words emphasised. Language provides simple commentary,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gestures, signs and images support understanding. Language is at appropriate developmental level. Pupil communication valued and responded to.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Adults say what they mean (avoid sarcasm, abstract vocabulary etc). Structured, consistent routines. Positive relationships evident. Restorative Approaches for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behaviour/tactical ignoring/non-verbal signals/catching the young person being good/praising. Adults say the behaviour they want.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Opportunities to meet sensory need (Fiddle toys etc). Agreed time out system. Adults recognise how tiring some conditions can be when facing the whole school day.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Awareness of one page profile info – knowing the child. Communication with parents/carers. Access to i-pads/whiteboards. Coloured pens, post-its, mind map frames,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concrete objects and visual images for those with short term and working memory difficulties. Differentiated texts. Key vocabulary displayed. Word mats, number lines.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 </a:t>
              </a:r>
              <a:endParaRPr sz="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0" name="Google Shape;120;p2"/>
          <p:cNvSpPr txBox="1"/>
          <p:nvPr/>
        </p:nvSpPr>
        <p:spPr>
          <a:xfrm>
            <a:off x="7596336" y="4581128"/>
            <a:ext cx="1080120" cy="36933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Universal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2"/>
          <p:cNvSpPr txBox="1"/>
          <p:nvPr/>
        </p:nvSpPr>
        <p:spPr>
          <a:xfrm>
            <a:off x="6300192" y="3212976"/>
            <a:ext cx="1008112" cy="369332"/>
          </a:xfrm>
          <a:prstGeom prst="rect">
            <a:avLst/>
          </a:prstGeom>
          <a:solidFill>
            <a:srgbClr val="FABF8E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Targeted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2"/>
          <p:cNvSpPr txBox="1"/>
          <p:nvPr/>
        </p:nvSpPr>
        <p:spPr>
          <a:xfrm>
            <a:off x="5220072" y="1916832"/>
            <a:ext cx="1152128" cy="369332"/>
          </a:xfrm>
          <a:prstGeom prst="rect">
            <a:avLst/>
          </a:prstGeom>
          <a:solidFill>
            <a:srgbClr val="D99593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Individual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3" name="Google Shape;123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00925" y="297320"/>
            <a:ext cx="1255885" cy="804742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"/>
          <p:cNvSpPr txBox="1"/>
          <p:nvPr/>
        </p:nvSpPr>
        <p:spPr>
          <a:xfrm>
            <a:off x="457200" y="1268760"/>
            <a:ext cx="19545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 &amp; L - Cognition and Learning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"/>
          <p:cNvSpPr txBox="1"/>
          <p:nvPr/>
        </p:nvSpPr>
        <p:spPr>
          <a:xfrm>
            <a:off x="457200" y="1855793"/>
            <a:ext cx="1656184" cy="18158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Possible Indicators: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Struggle to self-organise including planning and initiating tasks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Not making links between different areas of learning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Problem solving is challenging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Weak literacy/numeracy skills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Working memory difficulties</a:t>
            </a:r>
            <a:endParaRPr/>
          </a:p>
          <a:p>
            <a:pPr indent="-1206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 full list of indicators, please refer to the Stockport Entitlement Booklets you have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"/>
          <p:cNvSpPr txBox="1"/>
          <p:nvPr/>
        </p:nvSpPr>
        <p:spPr>
          <a:xfrm rot="-2919440">
            <a:off x="365122" y="5338416"/>
            <a:ext cx="907865" cy="25656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One Page Profile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2"/>
          <p:cNvSpPr txBox="1"/>
          <p:nvPr/>
        </p:nvSpPr>
        <p:spPr>
          <a:xfrm rot="-2919440">
            <a:off x="1098222" y="4447841"/>
            <a:ext cx="907865" cy="25656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Assessment Provision Map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2"/>
          <p:cNvSpPr txBox="1"/>
          <p:nvPr/>
        </p:nvSpPr>
        <p:spPr>
          <a:xfrm rot="-2971809">
            <a:off x="2055730" y="3510348"/>
            <a:ext cx="907791" cy="25683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SEN Support Plan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2"/>
          <p:cNvSpPr txBox="1"/>
          <p:nvPr/>
        </p:nvSpPr>
        <p:spPr>
          <a:xfrm>
            <a:off x="7825025" y="4950450"/>
            <a:ext cx="7893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Teacher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2"/>
          <p:cNvSpPr txBox="1"/>
          <p:nvPr/>
        </p:nvSpPr>
        <p:spPr>
          <a:xfrm>
            <a:off x="5490775" y="2286175"/>
            <a:ext cx="17223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Teacher/SENCo/Other professionals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2"/>
          <p:cNvSpPr txBox="1"/>
          <p:nvPr/>
        </p:nvSpPr>
        <p:spPr>
          <a:xfrm>
            <a:off x="6699025" y="3582300"/>
            <a:ext cx="8973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Teacher/SENCo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3"/>
          <p:cNvSpPr txBox="1"/>
          <p:nvPr>
            <p:ph type="title"/>
          </p:nvPr>
        </p:nvSpPr>
        <p:spPr>
          <a:xfrm>
            <a:off x="457200" y="274638"/>
            <a:ext cx="8229600" cy="850106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20"/>
              <a:buFont typeface="Calibri"/>
              <a:buNone/>
            </a:pPr>
            <a:br>
              <a:rPr lang="en-GB" sz="2520"/>
            </a:br>
            <a:r>
              <a:rPr lang="en-GB" sz="2520"/>
              <a:t>Bridge Hall Primary School</a:t>
            </a:r>
            <a:br>
              <a:rPr lang="en-GB" sz="2520"/>
            </a:br>
            <a:r>
              <a:rPr lang="en-GB" sz="2520"/>
              <a:t>Whole School Provision Pyramid</a:t>
            </a:r>
            <a:br>
              <a:rPr lang="en-GB" sz="2520"/>
            </a:br>
            <a:endParaRPr sz="2520">
              <a:solidFill>
                <a:srgbClr val="FF0000"/>
              </a:solidFill>
            </a:endParaRPr>
          </a:p>
        </p:txBody>
      </p:sp>
      <p:grpSp>
        <p:nvGrpSpPr>
          <p:cNvPr id="137" name="Google Shape;137;p3"/>
          <p:cNvGrpSpPr/>
          <p:nvPr/>
        </p:nvGrpSpPr>
        <p:grpSpPr>
          <a:xfrm>
            <a:off x="457200" y="1600200"/>
            <a:ext cx="8229600" cy="4525962"/>
            <a:chOff x="0" y="0"/>
            <a:chExt cx="8229600" cy="4525962"/>
          </a:xfrm>
        </p:grpSpPr>
        <p:sp>
          <p:nvSpPr>
            <p:cNvPr id="138" name="Google Shape;138;p3"/>
            <p:cNvSpPr/>
            <p:nvPr/>
          </p:nvSpPr>
          <p:spPr>
            <a:xfrm>
              <a:off x="2841743" y="0"/>
              <a:ext cx="2546113" cy="1400264"/>
            </a:xfrm>
            <a:prstGeom prst="trapezoid">
              <a:avLst>
                <a:gd fmla="val 90915" name="adj"/>
              </a:avLst>
            </a:prstGeom>
            <a:solidFill>
              <a:srgbClr val="D99593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" name="Google Shape;139;p3"/>
            <p:cNvSpPr txBox="1"/>
            <p:nvPr/>
          </p:nvSpPr>
          <p:spPr>
            <a:xfrm>
              <a:off x="2841743" y="0"/>
              <a:ext cx="2546113" cy="140026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350" lIns="6350" spcFirstLastPara="1" rIns="6350" wrap="square" tIns="63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£EHC Referral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£Inclusion Team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£Assistive Tech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£ 1-1 ASC Team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£SALT referrals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£LS Timeout. £LS bespoke timetable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t/>
              </a:r>
              <a:endParaRPr sz="5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3"/>
            <p:cNvSpPr/>
            <p:nvPr/>
          </p:nvSpPr>
          <p:spPr>
            <a:xfrm>
              <a:off x="1568686" y="1400264"/>
              <a:ext cx="5092227" cy="1400264"/>
            </a:xfrm>
            <a:prstGeom prst="trapezoid">
              <a:avLst>
                <a:gd fmla="val 90915" name="adj"/>
              </a:avLst>
            </a:prstGeom>
            <a:solidFill>
              <a:srgbClr val="FABF8E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" name="Google Shape;141;p3"/>
            <p:cNvSpPr txBox="1"/>
            <p:nvPr/>
          </p:nvSpPr>
          <p:spPr>
            <a:xfrm>
              <a:off x="2459826" y="1400264"/>
              <a:ext cx="3309947" cy="140026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350" lIns="6350" spcFirstLastPara="1" rIns="6350" wrap="square" tIns="635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Social communication group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Lego therapy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Homework club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Break and lunchtime nurture club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Breakfast Club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Lesson Step sheets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Meet and greet – morning and afternoon check-ins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Time out Pass 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Canteen Pass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ADOS Referral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500"/>
                <a:buFont typeface="Calibri"/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Chill out room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Calibri"/>
                <a:buNone/>
              </a:pPr>
              <a:r>
                <a:t/>
              </a:r>
              <a:endParaRPr sz="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" name="Google Shape;142;p3"/>
            <p:cNvSpPr/>
            <p:nvPr/>
          </p:nvSpPr>
          <p:spPr>
            <a:xfrm>
              <a:off x="0" y="2800529"/>
              <a:ext cx="8229600" cy="1725433"/>
            </a:xfrm>
            <a:prstGeom prst="trapezoid">
              <a:avLst>
                <a:gd fmla="val 90915" name="adj"/>
              </a:avLst>
            </a:prstGeom>
            <a:solidFill>
              <a:srgbClr val="92D050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" name="Google Shape;143;p3"/>
            <p:cNvSpPr txBox="1"/>
            <p:nvPr/>
          </p:nvSpPr>
          <p:spPr>
            <a:xfrm>
              <a:off x="1440179" y="2800529"/>
              <a:ext cx="5349240" cy="1725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350" lIns="6350" spcFirstLastPara="1" rIns="6350" wrap="square" tIns="63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Concrete resources/multisensory approach. Additional time. Repeated learning. Opportunities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given to record in different ways e.g. video, photographs, role play, word processing, voice recording, scribe,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mind maps, diagrams, writing frames. Formative assessment used to adjust content. Dyslexia friendly teaching –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PowerPoints on non white, range of clear fonts, un-overloaded resources, Size 12/ 14 font/reading rulers, text on non white,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appealing visual worksheets/resources. Verbal praise. Feedback recognises progress and effort, not just achievement.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Demos(Modelling/WAGOLL(ing). Differentiated objectives. Independent activities. 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Pre-teach key vocabulary. Collaborative learning, paired writing, talk partners, random pairing activities, small group.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Duration of activities is appropriate. Calm learning environment. YPs name and eye contact used. Clear/simple instructions,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repeated, simplified, gestures, pictures, objects of reference. Processing time given &amp; key words emphasised. Language provides simple commentary,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gestures, signs and images support understanding. Language is at appropriate developmental level. Pupil communication valued and responded to.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Adults say what they mean (avoid sarcasm, abstract vocabulary etc). Structured, consistent routines. Positive relationships evident. Restorative Approaches for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behaviour/tactical ignoring/non-verbal signals/catching the young person being good/praising. Adults say the behaviour they want.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Opportunities to meet sensory need (Fiddle toys etc). Agreed time out system. Adults recognise how tiring some conditions can be when facing the whole school day.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Awareness of one page profile info – knowing the child. Communication with parents/carers. Access to i-pads/whiteboards. Coloured pens, post-its, mind map frames,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concrete objects and visual images for those with short term and working memory difficulties. Differentiated texts. Key vocabulary displayed. Word mats, number lines.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 </a:t>
              </a:r>
              <a:endParaRPr sz="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4" name="Google Shape;144;p3"/>
          <p:cNvSpPr txBox="1"/>
          <p:nvPr/>
        </p:nvSpPr>
        <p:spPr>
          <a:xfrm>
            <a:off x="7596336" y="4581128"/>
            <a:ext cx="1080120" cy="36933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Universal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3"/>
          <p:cNvSpPr txBox="1"/>
          <p:nvPr/>
        </p:nvSpPr>
        <p:spPr>
          <a:xfrm>
            <a:off x="6351592" y="3212976"/>
            <a:ext cx="1008112" cy="369332"/>
          </a:xfrm>
          <a:prstGeom prst="rect">
            <a:avLst/>
          </a:prstGeom>
          <a:solidFill>
            <a:srgbClr val="FABF8E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Targeted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3"/>
          <p:cNvSpPr txBox="1"/>
          <p:nvPr/>
        </p:nvSpPr>
        <p:spPr>
          <a:xfrm>
            <a:off x="5220072" y="1916832"/>
            <a:ext cx="1152128" cy="369332"/>
          </a:xfrm>
          <a:prstGeom prst="rect">
            <a:avLst/>
          </a:prstGeom>
          <a:solidFill>
            <a:srgbClr val="D99593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Individual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7" name="Google Shape;147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00925" y="297320"/>
            <a:ext cx="1255885" cy="804742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3"/>
          <p:cNvSpPr txBox="1"/>
          <p:nvPr/>
        </p:nvSpPr>
        <p:spPr>
          <a:xfrm>
            <a:off x="457200" y="1268760"/>
            <a:ext cx="19545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 &amp; I – Communication and Interaction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3"/>
          <p:cNvSpPr txBox="1"/>
          <p:nvPr/>
        </p:nvSpPr>
        <p:spPr>
          <a:xfrm>
            <a:off x="436672" y="1898184"/>
            <a:ext cx="1656184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Possible Indicators: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Difficulties understanding social situations/showing empathy towards others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High susceptibility to anxiety and stress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Impaired use of language – expressive and receptive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Difficulties generating sentences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Difficulties in understanding or responding to verbal cues</a:t>
            </a:r>
            <a:endParaRPr/>
          </a:p>
          <a:p>
            <a:pPr indent="-1206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 full list of indicators, please refer to the Stockport Entitlement Booklets you have</a:t>
            </a:r>
            <a:endParaRPr/>
          </a:p>
          <a:p>
            <a:pPr indent="-1206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3"/>
          <p:cNvSpPr txBox="1"/>
          <p:nvPr/>
        </p:nvSpPr>
        <p:spPr>
          <a:xfrm rot="-2919440">
            <a:off x="365122" y="5338416"/>
            <a:ext cx="907865" cy="25656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One Page Profile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3"/>
          <p:cNvSpPr txBox="1"/>
          <p:nvPr/>
        </p:nvSpPr>
        <p:spPr>
          <a:xfrm rot="-2919440">
            <a:off x="1098222" y="4447841"/>
            <a:ext cx="907865" cy="25656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Assessment Provision Map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3"/>
          <p:cNvSpPr txBox="1"/>
          <p:nvPr/>
        </p:nvSpPr>
        <p:spPr>
          <a:xfrm rot="-2971809">
            <a:off x="2055730" y="3510348"/>
            <a:ext cx="907791" cy="25683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SEN Support Plan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3"/>
          <p:cNvSpPr txBox="1"/>
          <p:nvPr/>
        </p:nvSpPr>
        <p:spPr>
          <a:xfrm>
            <a:off x="7825025" y="4950450"/>
            <a:ext cx="7893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Teacher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3"/>
          <p:cNvSpPr txBox="1"/>
          <p:nvPr/>
        </p:nvSpPr>
        <p:spPr>
          <a:xfrm>
            <a:off x="5490775" y="2286175"/>
            <a:ext cx="17223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Teacher/SENCo/Other professionals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3"/>
          <p:cNvSpPr txBox="1"/>
          <p:nvPr/>
        </p:nvSpPr>
        <p:spPr>
          <a:xfrm>
            <a:off x="6699025" y="3582300"/>
            <a:ext cx="8973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Teacher/SENCo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4"/>
          <p:cNvSpPr txBox="1"/>
          <p:nvPr>
            <p:ph type="title"/>
          </p:nvPr>
        </p:nvSpPr>
        <p:spPr>
          <a:xfrm>
            <a:off x="457200" y="274638"/>
            <a:ext cx="8229600" cy="850106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20"/>
              <a:buFont typeface="Calibri"/>
              <a:buNone/>
            </a:pPr>
            <a:br>
              <a:rPr lang="en-GB" sz="2520"/>
            </a:br>
            <a:r>
              <a:rPr lang="en-GB" sz="2520"/>
              <a:t>Bridge Hall Primary School</a:t>
            </a:r>
            <a:br>
              <a:rPr lang="en-GB" sz="2520"/>
            </a:br>
            <a:r>
              <a:rPr lang="en-GB" sz="2520"/>
              <a:t>Whole School Provision Pyramid</a:t>
            </a:r>
            <a:br>
              <a:rPr lang="en-GB" sz="2520"/>
            </a:br>
            <a:endParaRPr sz="2520">
              <a:solidFill>
                <a:srgbClr val="FF0000"/>
              </a:solidFill>
            </a:endParaRPr>
          </a:p>
        </p:txBody>
      </p:sp>
      <p:grpSp>
        <p:nvGrpSpPr>
          <p:cNvPr id="161" name="Google Shape;161;p4"/>
          <p:cNvGrpSpPr/>
          <p:nvPr/>
        </p:nvGrpSpPr>
        <p:grpSpPr>
          <a:xfrm>
            <a:off x="457200" y="1600200"/>
            <a:ext cx="8229600" cy="4525962"/>
            <a:chOff x="0" y="0"/>
            <a:chExt cx="8229600" cy="4525962"/>
          </a:xfrm>
        </p:grpSpPr>
        <p:sp>
          <p:nvSpPr>
            <p:cNvPr id="162" name="Google Shape;162;p4"/>
            <p:cNvSpPr/>
            <p:nvPr/>
          </p:nvSpPr>
          <p:spPr>
            <a:xfrm>
              <a:off x="2841743" y="0"/>
              <a:ext cx="2546113" cy="1400264"/>
            </a:xfrm>
            <a:prstGeom prst="trapezoid">
              <a:avLst>
                <a:gd fmla="val 90915" name="adj"/>
              </a:avLst>
            </a:prstGeom>
            <a:solidFill>
              <a:srgbClr val="D99593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" name="Google Shape;163;p4"/>
            <p:cNvSpPr txBox="1"/>
            <p:nvPr/>
          </p:nvSpPr>
          <p:spPr>
            <a:xfrm>
              <a:off x="2841743" y="0"/>
              <a:ext cx="2546113" cy="140026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350" lIns="6350" spcFirstLastPara="1" rIns="6350" wrap="square" tIns="63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t/>
              </a:r>
              <a:endParaRPr sz="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EHCP Referral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Educational Psychologist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Coloured paper for tests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Laptop/i-pad (individual)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Sensory support worker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t/>
              </a:r>
              <a:endParaRPr sz="5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4" name="Google Shape;164;p4"/>
            <p:cNvSpPr/>
            <p:nvPr/>
          </p:nvSpPr>
          <p:spPr>
            <a:xfrm>
              <a:off x="1568686" y="1400264"/>
              <a:ext cx="5092227" cy="1400264"/>
            </a:xfrm>
            <a:prstGeom prst="trapezoid">
              <a:avLst>
                <a:gd fmla="val 90915" name="adj"/>
              </a:avLst>
            </a:prstGeom>
            <a:solidFill>
              <a:srgbClr val="FABF8E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" name="Google Shape;165;p4"/>
            <p:cNvSpPr txBox="1"/>
            <p:nvPr/>
          </p:nvSpPr>
          <p:spPr>
            <a:xfrm>
              <a:off x="2459826" y="1400264"/>
              <a:ext cx="3309947" cy="140026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350" lIns="6350" spcFirstLastPara="1" rIns="6350" wrap="square" tIns="63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OT referral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Adapted seating equipment in classroom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Writing slope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Adapted stationery – thicker pencils/pens etc</a:t>
              </a:r>
              <a:endParaRPr sz="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Chill out room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Time out pass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School nurse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Physiotherapy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Motor Skills United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t/>
              </a:r>
              <a:endParaRPr sz="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6" name="Google Shape;166;p4"/>
            <p:cNvSpPr/>
            <p:nvPr/>
          </p:nvSpPr>
          <p:spPr>
            <a:xfrm>
              <a:off x="0" y="2800529"/>
              <a:ext cx="8229600" cy="1725433"/>
            </a:xfrm>
            <a:prstGeom prst="trapezoid">
              <a:avLst>
                <a:gd fmla="val 90915" name="adj"/>
              </a:avLst>
            </a:prstGeom>
            <a:solidFill>
              <a:srgbClr val="92D050"/>
            </a:solidFill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" name="Google Shape;167;p4"/>
            <p:cNvSpPr txBox="1"/>
            <p:nvPr/>
          </p:nvSpPr>
          <p:spPr>
            <a:xfrm>
              <a:off x="1440179" y="2800529"/>
              <a:ext cx="5349240" cy="17254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350" lIns="6350" spcFirstLastPara="1" rIns="6350" wrap="square" tIns="63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Concrete resources/multisensory approach. Additional time. Repeated learning. Opportunities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given to record in different ways e.g. video, photographs, role play, word processing, voice recording, scribe,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mind maps, diagrams, writing frames. Formative assessment used to adjust content. Dyslexia friendly teaching –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PowerPoints on non white, range of clear fonts, un-overloaded resources, Size 12/ 14 font/reading rulers, text on non white,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appealing visual worksheets/resources. Verbal praise. Feedback recognises progress and effort, not just achievement.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Demos(Modelling/WAGOLL(ing). Differentiated objectives. Independent activities. 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Pre-teach key vocabulary. Collaborative learning, paired writing, talk partners, random pairing activities, small group.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Duration of activities is appropriate. Calm learning environment. YPs name and eye contact used. Clear/simple instructions,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repeated, simplified, gestures, pictures, objects of reference. Processing time given &amp; key words emphasised. Language provides simple commentary,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gestures, signs and images support understanding. Language is at appropriate developmental level. Pupil communication valued and responded to.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Adults say what they mean (avoid sarcasm, abstract vocabulary etc). Structured, consistent routines. Positive relationships evident. Restorative Approaches for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behaviour/tactical ignoring/non-verbal signals/catching the young person being good/praising. Adults say the behaviour they want.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Opportunities to meet sensory need (Fiddle toys etc). Agreed time out system. Adults recognise how tiring some conditions can be when facing the whole school day.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Awareness of one page profile info – knowing the child. Communication with parents/carers. Access to i-pads/whiteboards. Coloured pens, post-its, mind map frames,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concrete objects and visual images for those with short term and working memory difficulties. Differentiated texts. Key vocabulary displayed. Word mats, number lines.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175"/>
                </a:spcBef>
                <a:spcAft>
                  <a:spcPts val="0"/>
                </a:spcAft>
                <a:buNone/>
              </a:pPr>
              <a:r>
                <a:rPr lang="en-GB" sz="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 </a:t>
              </a:r>
              <a:endParaRPr sz="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8" name="Google Shape;168;p4"/>
          <p:cNvSpPr txBox="1"/>
          <p:nvPr/>
        </p:nvSpPr>
        <p:spPr>
          <a:xfrm>
            <a:off x="7596336" y="4581128"/>
            <a:ext cx="1080120" cy="36933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Universal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4"/>
          <p:cNvSpPr txBox="1"/>
          <p:nvPr/>
        </p:nvSpPr>
        <p:spPr>
          <a:xfrm>
            <a:off x="6371024" y="3212976"/>
            <a:ext cx="1008112" cy="369332"/>
          </a:xfrm>
          <a:prstGeom prst="rect">
            <a:avLst/>
          </a:prstGeom>
          <a:solidFill>
            <a:srgbClr val="FABF8E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Targeted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4"/>
          <p:cNvSpPr txBox="1"/>
          <p:nvPr/>
        </p:nvSpPr>
        <p:spPr>
          <a:xfrm>
            <a:off x="5220072" y="1916832"/>
            <a:ext cx="1152128" cy="369332"/>
          </a:xfrm>
          <a:prstGeom prst="rect">
            <a:avLst/>
          </a:prstGeom>
          <a:solidFill>
            <a:srgbClr val="D99593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Individual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1" name="Google Shape;171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00925" y="297320"/>
            <a:ext cx="1255885" cy="804742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4"/>
          <p:cNvSpPr txBox="1"/>
          <p:nvPr/>
        </p:nvSpPr>
        <p:spPr>
          <a:xfrm>
            <a:off x="457200" y="1268760"/>
            <a:ext cx="1954560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 &amp; P – Sensory and Physical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4"/>
          <p:cNvSpPr txBox="1"/>
          <p:nvPr/>
        </p:nvSpPr>
        <p:spPr>
          <a:xfrm>
            <a:off x="478964" y="1604412"/>
            <a:ext cx="1656184" cy="18158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Possible Indicators: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Lack of coordination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Seek the need for pressure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Difficulties in transferring from one place to another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Poor handwriting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Signs of disengagement during lessons</a:t>
            </a:r>
            <a:endParaRPr/>
          </a:p>
          <a:p>
            <a:pPr indent="-1206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 full list of indicators, please refer to the Stockport Entitlement Booklets you have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4"/>
          <p:cNvSpPr txBox="1"/>
          <p:nvPr/>
        </p:nvSpPr>
        <p:spPr>
          <a:xfrm rot="-2919440">
            <a:off x="365122" y="5338416"/>
            <a:ext cx="907865" cy="25656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One Page Profile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4"/>
          <p:cNvSpPr txBox="1"/>
          <p:nvPr/>
        </p:nvSpPr>
        <p:spPr>
          <a:xfrm rot="-2919440">
            <a:off x="1098222" y="4447841"/>
            <a:ext cx="907865" cy="25656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Assessment Provision Map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4"/>
          <p:cNvSpPr txBox="1"/>
          <p:nvPr/>
        </p:nvSpPr>
        <p:spPr>
          <a:xfrm rot="-2971809">
            <a:off x="2055730" y="3510348"/>
            <a:ext cx="907791" cy="25683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SEN Support Plan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4"/>
          <p:cNvSpPr txBox="1"/>
          <p:nvPr/>
        </p:nvSpPr>
        <p:spPr>
          <a:xfrm>
            <a:off x="7825025" y="4950450"/>
            <a:ext cx="7893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Teacher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4"/>
          <p:cNvSpPr txBox="1"/>
          <p:nvPr/>
        </p:nvSpPr>
        <p:spPr>
          <a:xfrm>
            <a:off x="5490775" y="2286175"/>
            <a:ext cx="17223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Teacher/SENCo/Other professionals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4"/>
          <p:cNvSpPr txBox="1"/>
          <p:nvPr/>
        </p:nvSpPr>
        <p:spPr>
          <a:xfrm>
            <a:off x="6699025" y="3582300"/>
            <a:ext cx="8973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Teacher/SENCo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2020-04-28T10:49:03Z</dcterms:created>
  <dc:creator>StockportLSS</dc:creator>
</cp:coreProperties>
</file>